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53" r:id="rId5"/>
    <p:sldId id="1606" r:id="rId6"/>
    <p:sldId id="1607" r:id="rId7"/>
    <p:sldId id="1608" r:id="rId8"/>
    <p:sldId id="1609" r:id="rId9"/>
    <p:sldId id="1610" r:id="rId10"/>
    <p:sldId id="504" r:id="rId11"/>
    <p:sldId id="36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159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1C500-9253-4860-BA88-85E37E25F6DC}" v="1" dt="2025-11-24T13:08:4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Baldin" userId="25326877-75bc-4d69-8cfc-e0ad4adb82a3" providerId="ADAL" clId="{0A8DC350-6B77-414F-95D5-65B36609BE0E}"/>
    <pc:docChg chg="addSld modSld">
      <pc:chgData name="Alessandra Baldin" userId="25326877-75bc-4d69-8cfc-e0ad4adb82a3" providerId="ADAL" clId="{0A8DC350-6B77-414F-95D5-65B36609BE0E}" dt="2025-11-24T13:09:05.099" v="33" actId="20577"/>
      <pc:docMkLst>
        <pc:docMk/>
      </pc:docMkLst>
      <pc:sldChg chg="modSp add mod">
        <pc:chgData name="Alessandra Baldin" userId="25326877-75bc-4d69-8cfc-e0ad4adb82a3" providerId="ADAL" clId="{0A8DC350-6B77-414F-95D5-65B36609BE0E}" dt="2025-11-24T13:09:05.099" v="33" actId="20577"/>
        <pc:sldMkLst>
          <pc:docMk/>
          <pc:sldMk cId="1032185643" sldId="1597"/>
        </pc:sldMkLst>
        <pc:spChg chg="mod">
          <ac:chgData name="Alessandra Baldin" userId="25326877-75bc-4d69-8cfc-e0ad4adb82a3" providerId="ADAL" clId="{0A8DC350-6B77-414F-95D5-65B36609BE0E}" dt="2025-11-24T13:09:05.099" v="33" actId="20577"/>
          <ac:spMkLst>
            <pc:docMk/>
            <pc:sldMk cId="1032185643" sldId="1597"/>
            <ac:spMk id="3" creationId="{8D505AD1-BC6A-600A-F362-5803A73850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821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88373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8975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24/11/2025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8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rvatoriqualificati.agid.gov.it/?page_id=27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26E2F-D9D5-8244-9C6B-0D3FA4635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524" y="3703191"/>
            <a:ext cx="9023311" cy="18103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/>
              <a:t>LA CONSERVAZIONE DEI DATI</a:t>
            </a:r>
            <a:br>
              <a:rPr lang="it-IT" sz="4800"/>
            </a:br>
            <a:r>
              <a:rPr lang="it-IT" sz="4800"/>
              <a:t>RENTRI</a:t>
            </a:r>
            <a:br>
              <a:rPr lang="it-IT" sz="4800"/>
            </a:br>
            <a:br>
              <a:rPr lang="it-IT" sz="4800"/>
            </a:br>
            <a:endParaRPr lang="it-IT" sz="4800"/>
          </a:p>
        </p:txBody>
      </p:sp>
    </p:spTree>
    <p:extLst>
      <p:ext uri="{BB962C8B-B14F-4D97-AF65-F5344CB8AC3E}">
        <p14:creationId xmlns:p14="http://schemas.microsoft.com/office/powerpoint/2010/main" val="264832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C228-E7E8-1B76-9D80-8756F8C4C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11F405-06C9-C07C-60D5-F832E4A6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50" t="6905" r="5800" b="8686"/>
          <a:stretch>
            <a:fillRect/>
          </a:stretch>
        </p:blipFill>
        <p:spPr>
          <a:xfrm>
            <a:off x="877824" y="832103"/>
            <a:ext cx="10661904" cy="4078225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80B30801-71E9-9E5D-3A52-79F3F0D63E40}"/>
              </a:ext>
            </a:extLst>
          </p:cNvPr>
          <p:cNvSpPr/>
          <p:nvPr/>
        </p:nvSpPr>
        <p:spPr>
          <a:xfrm rot="5400000">
            <a:off x="2676989" y="2754088"/>
            <a:ext cx="643010" cy="2342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87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38A98-93B4-1A6C-6B28-95CA0DEC0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D991475-0437-3FFD-666D-24D4C6D0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3" y="144806"/>
            <a:ext cx="11555438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9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980A1-66B5-B0C4-E012-39848843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E6783F-8F56-EDC1-EAF4-3D417E16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09" b="12611"/>
          <a:stretch>
            <a:fillRect/>
          </a:stretch>
        </p:blipFill>
        <p:spPr>
          <a:xfrm>
            <a:off x="651702" y="576071"/>
            <a:ext cx="10888595" cy="4160521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C9CAC732-FAB9-1032-BA7D-293B628A8494}"/>
              </a:ext>
            </a:extLst>
          </p:cNvPr>
          <p:cNvSpPr/>
          <p:nvPr/>
        </p:nvSpPr>
        <p:spPr>
          <a:xfrm rot="16200000">
            <a:off x="7963602" y="2051090"/>
            <a:ext cx="643010" cy="2342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38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E8A3-36FD-8158-A83F-31B8FD8EC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A7EC5A-AAA2-47C6-F51F-AD42A113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3" r="2633" b="12925"/>
          <a:stretch>
            <a:fillRect/>
          </a:stretch>
        </p:blipFill>
        <p:spPr>
          <a:xfrm>
            <a:off x="344424" y="162091"/>
            <a:ext cx="11503152" cy="5068278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16397159-5FE2-336E-CA2E-030D96A4BB12}"/>
              </a:ext>
            </a:extLst>
          </p:cNvPr>
          <p:cNvSpPr/>
          <p:nvPr/>
        </p:nvSpPr>
        <p:spPr>
          <a:xfrm rot="8567186">
            <a:off x="10330324" y="4404441"/>
            <a:ext cx="643010" cy="2342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D0E5FCB8-22B8-8D26-6329-CDB00E569098}"/>
              </a:ext>
            </a:extLst>
          </p:cNvPr>
          <p:cNvSpPr/>
          <p:nvPr/>
        </p:nvSpPr>
        <p:spPr>
          <a:xfrm>
            <a:off x="10899649" y="3739896"/>
            <a:ext cx="374904" cy="6949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58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26D1-2F6A-E66A-A441-09C7BC08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8E110F-032F-687C-6C41-DE1EBEB6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59"/>
          <a:stretch>
            <a:fillRect/>
          </a:stretch>
        </p:blipFill>
        <p:spPr>
          <a:xfrm>
            <a:off x="0" y="126176"/>
            <a:ext cx="12192000" cy="5488240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199EF2EF-F53F-F05D-A62D-6BB6AC6916B9}"/>
              </a:ext>
            </a:extLst>
          </p:cNvPr>
          <p:cNvSpPr/>
          <p:nvPr/>
        </p:nvSpPr>
        <p:spPr>
          <a:xfrm rot="8567186">
            <a:off x="9022732" y="774272"/>
            <a:ext cx="643010" cy="2342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99313F-1B3E-D333-A738-A44D40DBB85D}"/>
              </a:ext>
            </a:extLst>
          </p:cNvPr>
          <p:cNvSpPr/>
          <p:nvPr/>
        </p:nvSpPr>
        <p:spPr>
          <a:xfrm>
            <a:off x="7735824" y="126176"/>
            <a:ext cx="1591056" cy="239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E4F6351-CF18-CB09-190A-40B2B6901011}"/>
              </a:ext>
            </a:extLst>
          </p:cNvPr>
          <p:cNvSpPr/>
          <p:nvPr/>
        </p:nvSpPr>
        <p:spPr>
          <a:xfrm>
            <a:off x="9445752" y="126176"/>
            <a:ext cx="1965960" cy="23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1771E8-4535-89A8-3F8B-4BC464A4BD4D}"/>
              </a:ext>
            </a:extLst>
          </p:cNvPr>
          <p:cNvSpPr/>
          <p:nvPr/>
        </p:nvSpPr>
        <p:spPr>
          <a:xfrm>
            <a:off x="9445752" y="1005839"/>
            <a:ext cx="2249424" cy="173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96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B4027-B92F-844A-59D3-366819E2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3EDE1863-C222-AB10-5E3F-E7D55874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8" y="272351"/>
            <a:ext cx="10076688" cy="5296345"/>
          </a:xfrm>
          <a:prstGeom prst="rect">
            <a:avLst/>
          </a:prstGeom>
        </p:spPr>
      </p:pic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CFDE8792-9D96-D237-318D-EF23C9F28845}"/>
              </a:ext>
            </a:extLst>
          </p:cNvPr>
          <p:cNvSpPr/>
          <p:nvPr/>
        </p:nvSpPr>
        <p:spPr>
          <a:xfrm>
            <a:off x="7468252" y="1828800"/>
            <a:ext cx="541892" cy="18556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92E6AE54-09B7-8FC8-CB8B-5D2767C1D65F}"/>
              </a:ext>
            </a:extLst>
          </p:cNvPr>
          <p:cNvSpPr/>
          <p:nvPr/>
        </p:nvSpPr>
        <p:spPr>
          <a:xfrm>
            <a:off x="7620652" y="3096768"/>
            <a:ext cx="541892" cy="18556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D817CA0D-D581-7125-7805-CFA50065D662}"/>
              </a:ext>
            </a:extLst>
          </p:cNvPr>
          <p:cNvSpPr/>
          <p:nvPr/>
        </p:nvSpPr>
        <p:spPr>
          <a:xfrm rot="16200000">
            <a:off x="9279964" y="4792655"/>
            <a:ext cx="525274" cy="2119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80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7D13-C6F3-33CC-9A42-EF32B008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E9C7B853-D02B-4239-9A63-92B6B2B3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464375"/>
            <a:ext cx="9189720" cy="5051425"/>
          </a:xfrm>
          <a:prstGeom prst="rect">
            <a:avLst/>
          </a:prstGeom>
        </p:spPr>
      </p:pic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5D3AD20A-1218-E238-E8FF-2970B648B480}"/>
              </a:ext>
            </a:extLst>
          </p:cNvPr>
          <p:cNvSpPr/>
          <p:nvPr/>
        </p:nvSpPr>
        <p:spPr>
          <a:xfrm rot="16200000">
            <a:off x="9279964" y="4792655"/>
            <a:ext cx="525274" cy="21197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43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E45D3-0734-9002-0B30-FB8A9610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software, Sistema operativo&#10;&#10;Il contenuto generato dall'IA potrebbe non essere corretto.">
            <a:extLst>
              <a:ext uri="{FF2B5EF4-FFF2-40B4-BE49-F238E27FC236}">
                <a16:creationId xmlns:a16="http://schemas.microsoft.com/office/drawing/2014/main" id="{E8C9F611-F68C-964F-75B3-E49E3C60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2" y="327215"/>
            <a:ext cx="9308592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8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5AA29-EF31-F6C9-7C6E-E499AA57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110835"/>
            <a:ext cx="10901589" cy="803565"/>
          </a:xfrm>
        </p:spPr>
        <p:txBody>
          <a:bodyPr>
            <a:normAutofit/>
          </a:bodyPr>
          <a:lstStyle/>
          <a:p>
            <a:pPr algn="ctr"/>
            <a:r>
              <a:rPr lang="it-IT" sz="4000">
                <a:solidFill>
                  <a:srgbClr val="F7931E"/>
                </a:solidFill>
              </a:rPr>
              <a:t>I nostri riferimenti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505AD1-BC6A-600A-F362-5803A738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52" y="924068"/>
            <a:ext cx="10927295" cy="4331421"/>
          </a:xfrm>
        </p:spPr>
        <p:txBody>
          <a:bodyPr>
            <a:normAutofit lnSpcReduction="10000"/>
          </a:bodyPr>
          <a:lstStyle/>
          <a:p>
            <a:r>
              <a:rPr lang="it-IT" sz="2000" b="1" dirty="0"/>
              <a:t>Responsabile Area Ambiente, Sicurezza e Normativa Tecnica</a:t>
            </a:r>
          </a:p>
          <a:p>
            <a:r>
              <a:rPr lang="it-IT" sz="2000" b="1" dirty="0"/>
              <a:t>Elena Bonafè</a:t>
            </a:r>
            <a:r>
              <a:rPr lang="it-IT" sz="2000" dirty="0"/>
              <a:t>: 041/5499223 - e.bonafe@confindustriavenest.it</a:t>
            </a:r>
          </a:p>
          <a:p>
            <a:endParaRPr lang="it-IT" sz="2000" dirty="0"/>
          </a:p>
          <a:p>
            <a:r>
              <a:rPr lang="it-IT" sz="2000" b="1" dirty="0"/>
              <a:t>Alessandra Baldin</a:t>
            </a:r>
            <a:r>
              <a:rPr lang="it-IT" sz="2000" dirty="0"/>
              <a:t>: 049/8227131 - a.baldin@confindustriavenest.it</a:t>
            </a:r>
          </a:p>
          <a:p>
            <a:r>
              <a:rPr lang="it-IT" sz="2000" b="1" dirty="0"/>
              <a:t>Elena Odorizzi</a:t>
            </a:r>
            <a:r>
              <a:rPr lang="it-IT" sz="2000" dirty="0"/>
              <a:t>: 049/8227257 - e.odorizzi@confindustriavenest.it</a:t>
            </a:r>
          </a:p>
          <a:p>
            <a:r>
              <a:rPr lang="it-IT" sz="2000" b="1" dirty="0"/>
              <a:t>Silvia </a:t>
            </a:r>
            <a:r>
              <a:rPr lang="it-IT" sz="2000" b="1" dirty="0" err="1"/>
              <a:t>Osellame</a:t>
            </a:r>
            <a:r>
              <a:rPr lang="it-IT" sz="2000" dirty="0"/>
              <a:t>: 0422/294356 - s.osellame@confindustriavenest.it</a:t>
            </a:r>
          </a:p>
          <a:p>
            <a:r>
              <a:rPr lang="it-IT" sz="2000" b="1" dirty="0"/>
              <a:t>Marina Spiazzi</a:t>
            </a:r>
            <a:r>
              <a:rPr lang="it-IT" sz="2000" dirty="0"/>
              <a:t>: 0422/294231 - m.spiazzi@confindustriavenest.it</a:t>
            </a:r>
          </a:p>
          <a:p>
            <a:r>
              <a:rPr lang="it-IT" sz="2000" b="1" dirty="0"/>
              <a:t>Carlotta </a:t>
            </a:r>
            <a:r>
              <a:rPr lang="it-IT" sz="2000" b="1" dirty="0" err="1"/>
              <a:t>Wagmeister</a:t>
            </a:r>
            <a:r>
              <a:rPr lang="it-IT" sz="2000" dirty="0"/>
              <a:t>: 0422/294355 - c.wagmeister@confindustriavenest.it</a:t>
            </a:r>
          </a:p>
          <a:p>
            <a:endParaRPr lang="it-IT" sz="2000" dirty="0"/>
          </a:p>
          <a:p>
            <a:r>
              <a:rPr lang="it-IT" sz="2000" b="1" dirty="0"/>
              <a:t>Segreteria Area Ambiente, Sicurezza e Normativa Tecnica</a:t>
            </a:r>
          </a:p>
          <a:p>
            <a:r>
              <a:rPr lang="it-IT" sz="2000" b="1"/>
              <a:t>Barbara Mazzonetto</a:t>
            </a:r>
            <a:r>
              <a:rPr lang="it-IT" sz="2000"/>
              <a:t>: 0422/294201 - ambientesicurezza@confindustriavenest.it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1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F6ECB0BC-A343-D768-DDD7-2B57B811E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707" y="438912"/>
            <a:ext cx="10958482" cy="5336246"/>
          </a:xfrm>
        </p:spPr>
        <p:txBody>
          <a:bodyPr>
            <a:normAutofit/>
          </a:bodyPr>
          <a:lstStyle/>
          <a:p>
            <a:pPr algn="ctr"/>
            <a:r>
              <a:rPr lang="it-IT" sz="4000" b="1">
                <a:solidFill>
                  <a:srgbClr val="F79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  <a:sym typeface="Wingdings" panose="05000000000000000000" pitchFamily="2" charset="2"/>
              </a:rPr>
              <a:t>Obbligo di conservazione dei registri e dei formulari</a:t>
            </a:r>
          </a:p>
          <a:p>
            <a:pPr lvl="2" indent="0" algn="just">
              <a:buNone/>
            </a:pPr>
            <a:endParaRPr lang="it-IT" b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2" indent="0" algn="just">
              <a:buNone/>
            </a:pPr>
            <a:endParaRPr lang="it-IT" b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Articolo 190, comma 10 del d.lgs. 152/2006: </a:t>
            </a:r>
          </a:p>
          <a:p>
            <a:pPr marL="14859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r>
              <a:rPr lang="it-IT" b="0" i="0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0" i="1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registri, integrati con i formulari di cui all'articolo 193 relativi al trasporto dei rifiuti, sono conservati </a:t>
            </a:r>
            <a:r>
              <a:rPr lang="it-IT" b="1" i="1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tre anni </a:t>
            </a:r>
            <a:r>
              <a:rPr lang="it-IT" b="0" i="1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dalla data dell'ultima registrazione</a:t>
            </a:r>
            <a:r>
              <a:rPr lang="it-IT" b="0" i="0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b="0" i="0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..</a:t>
            </a:r>
          </a:p>
          <a:p>
            <a:pPr>
              <a:spcBef>
                <a:spcPts val="300"/>
              </a:spcBef>
            </a:pPr>
            <a:endParaRPr lang="it-IT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Articolo 193, comma 4 del d.lgs. 152/2006:</a:t>
            </a:r>
          </a:p>
          <a:p>
            <a:pPr marL="14859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b="0" i="1">
                <a:solidFill>
                  <a:srgbClr val="1919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r>
              <a:rPr lang="it-IT" i="1"/>
              <a:t> </a:t>
            </a:r>
            <a:r>
              <a:rPr lang="it-IT" i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copie del formulario devono essere conservate </a:t>
            </a:r>
            <a:r>
              <a:rPr lang="it-IT" b="1" i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tre anni</a:t>
            </a:r>
            <a:r>
              <a:rPr lang="it-IT" i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i="1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37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6F02-7E4F-E1DD-B270-4BCF9C72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4379FEEF-778F-E1B7-975C-C5831EB7E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707" y="438912"/>
            <a:ext cx="10958482" cy="53362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79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  <a:sym typeface="Wingdings" panose="05000000000000000000" pitchFamily="2" charset="2"/>
              </a:rPr>
              <a:t>Obbligo di conservazione dei registri e dei formulari digitali</a:t>
            </a:r>
          </a:p>
          <a:p>
            <a:pPr lvl="2" indent="0" algn="just">
              <a:buNone/>
            </a:pPr>
            <a:endParaRPr lang="it-IT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Modalità operativa 17 – decreto direttoriale n. 143/2023 - punti 17.4 e 17.5: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tenuta in modalità digitale di registri di carico e scarico (e dei formulari quando saranno digitali) è </a:t>
            </a:r>
            <a:r>
              <a:rPr lang="it-IT" b="1" i="1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consentita sulla base delle stesse regole che disciplinano la creazione dei documenti informatici 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come registri IVA e registri informatici</a:t>
            </a: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Art. 2215 codice civile: «</a:t>
            </a:r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 caso di tenuta con strumenti informatici, mediante apposizione, </a:t>
            </a:r>
            <a:r>
              <a:rPr lang="it-IT" b="1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almeno una volta all’anno</a:t>
            </a:r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della marcatura temporale e della firma digitale dell’imprenditore o di altro soggetto dal medesimo delegato</a:t>
            </a:r>
            <a:r>
              <a:rPr lang="it-IT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.»</a:t>
            </a: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24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0EF19-AE0B-60DD-5050-68BB9AE1B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FD25FA74-7ADE-231D-0016-5AE78BDC4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707" y="438912"/>
            <a:ext cx="10958482" cy="53362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79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  <a:sym typeface="Wingdings" panose="05000000000000000000" pitchFamily="2" charset="2"/>
              </a:rPr>
              <a:t>Cos’è la conservazione digitale</a:t>
            </a:r>
          </a:p>
          <a:p>
            <a:pPr lvl="2" indent="0" algn="just">
              <a:buNone/>
            </a:pPr>
            <a:endParaRPr lang="it-IT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E’ l’insieme delle procedure e degli strumenti informatici (linee guida </a:t>
            </a:r>
            <a:r>
              <a:rPr lang="it-IT" dirty="0" err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Agid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 attraverso i quali uno strumento viene acquisito, registrato, memorizzato e conservato nel tempo in formato elettronico con garanzia di </a:t>
            </a: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autenticità, </a:t>
            </a: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integrità, </a:t>
            </a: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affidabilità,</a:t>
            </a: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leggibilità, </a:t>
            </a: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reperibilità</a:t>
            </a:r>
          </a:p>
          <a:p>
            <a:pPr>
              <a:spcBef>
                <a:spcPts val="300"/>
              </a:spcBef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affinché </a:t>
            </a:r>
            <a:r>
              <a:rPr lang="it-IT" b="1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sia possibile esibire i registri in caso di verifiche, controlli o ispezioni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che questi </a:t>
            </a:r>
            <a:r>
              <a:rPr lang="it-IT" b="1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siano leggibili, possano essere riprodotti su carta 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altro supporto informatico presso la sede dell’impresa o presso il luogo di conservazione dei registri stessi.</a:t>
            </a: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844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C5599-7A8E-DFE4-33EF-9A697F44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5AF932FC-E8E7-2F36-5AC2-D3056E0D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707" y="438912"/>
            <a:ext cx="10958482" cy="53362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79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  <a:sym typeface="Wingdings" panose="05000000000000000000" pitchFamily="2" charset="2"/>
              </a:rPr>
              <a:t>Cos’è la conservazione digitale</a:t>
            </a:r>
          </a:p>
          <a:p>
            <a:pPr lvl="2" indent="0" algn="just">
              <a:buNone/>
            </a:pPr>
            <a:endParaRPr lang="it-IT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conservazione, secondo le linee guida </a:t>
            </a:r>
            <a:r>
              <a:rPr lang="it-IT" dirty="0" err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Agid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deve essere affidata ad un soggetto che rispetti i criteri normativi per l’archiviazione digitale.</a:t>
            </a: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dirty="0" err="1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Agid</a:t>
            </a: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mette a disposizione un elenco di conservatori iscritti:</a:t>
            </a: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287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9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https://conservatoriqualificati.agid.gov.it/?page_id=276</a:t>
            </a: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2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54885-1988-3F14-ADC8-664CF5ED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4A778954-B203-FA66-773B-111DD8433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131" y="210312"/>
            <a:ext cx="10958482" cy="53362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793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  <a:sym typeface="Wingdings" panose="05000000000000000000" pitchFamily="2" charset="2"/>
              </a:rPr>
              <a:t>Chi opera nella conservazione?</a:t>
            </a:r>
          </a:p>
          <a:p>
            <a:pPr lvl="2" indent="0" algn="just">
              <a:buNone/>
            </a:pPr>
            <a:endParaRPr lang="it-IT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endParaRPr lang="it-IT" dirty="0">
              <a:solidFill>
                <a:srgbClr val="19191A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96E1370-B23E-CEC0-276E-9A8B39B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39" y="1082842"/>
            <a:ext cx="9489922" cy="51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74" y="17144"/>
            <a:ext cx="11407851" cy="509883"/>
          </a:xfrm>
          <a:prstGeom prst="rect">
            <a:avLst/>
          </a:prstGeom>
        </p:spPr>
        <p:txBody>
          <a:bodyPr vert="horz" wrap="square" lIns="0" tIns="139192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lang="it-IT" u="none"/>
              <a:t>Conservazione dei dati del registro digitale</a:t>
            </a:r>
            <a:endParaRPr u="none" spc="-10"/>
          </a:p>
        </p:txBody>
      </p:sp>
      <p:sp>
        <p:nvSpPr>
          <p:cNvPr id="3" name="object 3"/>
          <p:cNvSpPr/>
          <p:nvPr/>
        </p:nvSpPr>
        <p:spPr>
          <a:xfrm>
            <a:off x="761" y="820674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0" y="0"/>
                </a:moveTo>
                <a:lnTo>
                  <a:pt x="10638282" y="0"/>
                </a:lnTo>
              </a:path>
            </a:pathLst>
          </a:custGeom>
          <a:ln w="28575">
            <a:solidFill>
              <a:srgbClr val="209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4531" y="132587"/>
            <a:ext cx="765048" cy="5791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86670" y="2841116"/>
            <a:ext cx="14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200" y="990600"/>
            <a:ext cx="11342725" cy="4751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servizio di conservazione digitale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prevede l’individuazione di varie figure responsabili:</a:t>
            </a:r>
            <a:endParaRPr lang="it-IT" sz="1800">
              <a:solidFill>
                <a:srgbClr val="3B3838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18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Responsabile della conservazione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il rappresentante della Persona Giuridica (legale rappresentante dell’impresa o altro soggetto nominato dallo stesso) che ha la facoltà/potere di affidare a terzi il servizio di conservazione digitale secondo normativa vigente;</a:t>
            </a:r>
            <a:endParaRPr lang="it-IT" sz="1800">
              <a:solidFill>
                <a:srgbClr val="3B3838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it-IT" sz="18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Responsabile del versamento in conservazione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detto anche “produttore”: che può essere lo stesso rappresentante della Persona Giuridica, o altro soggetto nominato dallo stesso (ad esempio lo stesso Responsabile del servizio di conservazione – vedi più sotto), che produce il “</a:t>
            </a:r>
            <a:r>
              <a:rPr lang="it-IT" sz="1800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pacchetto di versamento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(il documento elettronico </a:t>
            </a:r>
            <a:r>
              <a:rPr lang="it-IT" sz="18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firmato digitalmente con marca temporale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corredato dai metadati identificativi) ed è il responsabile del trasferimento del “</a:t>
            </a:r>
            <a:r>
              <a:rPr lang="it-IT" sz="1800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pacchetto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al servizio di conservazione. E’ quindi necessario che il responsabile del versamento sia dotato di firma digitale che identifichi l’impresa;</a:t>
            </a:r>
            <a:endParaRPr lang="it-IT" sz="1800">
              <a:solidFill>
                <a:srgbClr val="3B3838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200"/>
              </a:spcAft>
              <a:buFont typeface="Aptos" panose="020B0004020202020204" pitchFamily="34" charset="0"/>
              <a:buChar char="-"/>
            </a:pPr>
            <a:r>
              <a:rPr lang="it-IT" sz="18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Responsabile del servizio di conservazione</a:t>
            </a:r>
            <a:r>
              <a:rPr lang="it-IT" sz="18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attua le politiche del servizio di conservazione, nonché governa la gestione del sistema stesso in conformità alla normativa vigente (rappresenta il fornitore del servizio per la conservazione).</a:t>
            </a:r>
            <a:endParaRPr lang="it-IT" sz="1800">
              <a:solidFill>
                <a:srgbClr val="3B3838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700" algn="just">
              <a:spcBef>
                <a:spcPts val="100"/>
              </a:spcBef>
            </a:pPr>
            <a:endParaRPr lang="it-IT" sz="1800">
              <a:solidFill>
                <a:srgbClr val="3B3838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21130" y="5481015"/>
            <a:ext cx="147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DB6D714-638F-4B3F-BF6A-317F13509D4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704955" y="6406524"/>
            <a:ext cx="25400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767676"/>
                </a:solidFill>
                <a:latin typeface="Trebuchet MS"/>
                <a:cs typeface="Trebuchet MS"/>
              </a:defRPr>
            </a:lvl1pPr>
          </a:lstStyle>
          <a:p>
            <a:pPr marL="92710" algn="ctr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it-IT" spc="-25" smtClean="0"/>
              <a:pPr marL="92710" algn="ctr">
                <a:lnSpc>
                  <a:spcPct val="100000"/>
                </a:lnSpc>
                <a:spcBef>
                  <a:spcPts val="55"/>
                </a:spcBef>
              </a:pPr>
              <a:t>7</a:t>
            </a:fld>
            <a:endParaRPr sz="1100" b="1" spc="-25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0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26E2F-D9D5-8244-9C6B-0D3FA4635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32" y="2651631"/>
            <a:ext cx="9023311" cy="1810375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EXPORT PER CONSERVAZIONE</a:t>
            </a:r>
            <a:br>
              <a:rPr lang="it-IT" sz="4800" dirty="0"/>
            </a:b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46864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C3403C-6C48-DC57-BC74-35C51A9D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73"/>
          <a:stretch>
            <a:fillRect/>
          </a:stretch>
        </p:blipFill>
        <p:spPr>
          <a:xfrm>
            <a:off x="0" y="694944"/>
            <a:ext cx="12192000" cy="3931920"/>
          </a:xfrm>
          <a:prstGeom prst="rect">
            <a:avLst/>
          </a:prstGeom>
        </p:spPr>
      </p:pic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98E58A18-EAAF-B6D1-206E-1410F5379A25}"/>
              </a:ext>
            </a:extLst>
          </p:cNvPr>
          <p:cNvSpPr/>
          <p:nvPr/>
        </p:nvSpPr>
        <p:spPr>
          <a:xfrm rot="19373669">
            <a:off x="6840360" y="1793440"/>
            <a:ext cx="643010" cy="23425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8489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2" ma:contentTypeDescription="Creare un nuovo documento." ma:contentTypeScope="" ma:versionID="4c0bbe65f8048032f3005ab8d143b4e9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946243b68d182a29c90c4fb3de95d72b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d8edb87-8e00-42bc-8c22-916ea20f24f9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648881-0FC3-42AE-9789-F3A03F6F3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3E8B9-B867-4129-BB92-EC46290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A29F5-FF3A-40A0-BF29-ECF4F00D50A0}">
  <ds:schemaRefs>
    <ds:schemaRef ds:uri="a3b9ee82-cbec-4926-b577-d039db5ed3aa"/>
    <ds:schemaRef ds:uri="b4aef0fc-f5d3-4a9f-bdab-fc0d1d3b6d4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630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Tahoma</vt:lpstr>
      <vt:lpstr>Trebuchet MS</vt:lpstr>
      <vt:lpstr>Wingdings</vt:lpstr>
      <vt:lpstr>1_Tema di Office</vt:lpstr>
      <vt:lpstr>LA CONSERVAZIONE DEI DATI RENTRI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Conservazione dei dati del registro digitale</vt:lpstr>
      <vt:lpstr>EXPORT PER CONSERVAZIONE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Alessandra Baldin</dc:creator>
  <cp:lastModifiedBy>Alessandra Baldin</cp:lastModifiedBy>
  <cp:revision>3</cp:revision>
  <dcterms:created xsi:type="dcterms:W3CDTF">2025-10-29T15:19:56Z</dcterms:created>
  <dcterms:modified xsi:type="dcterms:W3CDTF">2025-11-24T13:09:07Z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  <property fmtid="{D5CDD505-2E9C-101B-9397-08002B2CF9AE}" pid="3" name="MediaServiceImageTags">
    <vt:lpwstr/>
  </property>
</Properties>
</file>